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73" r:id="rId4"/>
    <p:sldId id="286" r:id="rId5"/>
    <p:sldId id="275" r:id="rId6"/>
    <p:sldId id="276" r:id="rId7"/>
    <p:sldId id="261" r:id="rId8"/>
    <p:sldId id="277" r:id="rId9"/>
    <p:sldId id="259" r:id="rId10"/>
    <p:sldId id="280" r:id="rId11"/>
    <p:sldId id="287" r:id="rId12"/>
    <p:sldId id="282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8A796-FE88-450F-885B-1AD2A02A1C3E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8D3457-5B95-411B-8543-0CE8CE1151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595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8AC49-B630-4996-A819-40B6BDDE5B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7808EB-820C-4369-AF61-1438CB1FAD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1AC8A-C594-4373-BFB1-EFE5C4698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58967-005B-48EF-8791-0F51736B5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A2958-BEBA-4EF4-BCA8-412335225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980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84B27-1104-47F3-8DD6-F9B3A8306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822A0-C526-449B-8264-8978DEC9B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B0E5A2-0081-4F21-A615-43435287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C8D33-305C-4166-AE36-41552E9C2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67139A-E619-4A2F-B79F-A216B0E1F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98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0F60E-3607-4404-A3D1-D72260472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669395-1226-4CCC-B918-E1783DF3F3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03CE3B-37EF-4811-97DF-B178CD180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A3D39C-0911-4B33-A189-A36208D87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42AE3-04BE-4D3C-A6BB-3CE01D860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464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BC0CD-F658-457F-8E95-083E91A4C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18A59-8D8C-42B3-8F9C-3492BA5F5C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03023E-787E-407B-9191-138C9829AF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0E7A43-E193-45D9-98EE-23DE2C2A4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998EDA-23D9-4C28-AFB5-D6520316E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D3F4C-F2C8-424C-955A-2517CA766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60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DABE3-DA39-46B2-9E7D-38619A9EE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11F6BF-571E-43AF-A6A5-95B747D070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361DC4-C52C-4ED8-ADCB-127C575BA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B792CC-A37F-4DDC-BC4B-B1CD6A89C3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0B5311-E883-4FE2-9552-5BBDE0E51A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8202E9-49FD-4F02-A41B-276CD1F51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E0047B-893F-4EA7-91D6-6A2D6839D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00CC05-4A59-4F2A-868D-D8C54E344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539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386A7-1BB2-4303-BA8E-0F4893DD4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B4148F-9F50-4B3F-8750-6E88F1C8A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8C39D8-1639-48DD-B79F-771E0C798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12B823-22E4-4F20-8F6F-92B566633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740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F473D8-CC4A-4914-AA4B-BECA69D2D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6CC8B5-47D4-4C32-BF97-733D70039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A83EB1-40E4-4F95-9411-6AE344C43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913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B0685-6798-43AF-AA9C-7F4D540FF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6BE13-AE3D-4ED8-B30D-122616454F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0F668D-8A0D-4B1A-89C8-7CE8D561C0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BF048C-31F4-460A-BBA3-326B31EA4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6C2401-B13C-4226-9992-264A6FA53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EA41D-8297-473D-B8F1-F9C1B0EA7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373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482A-4A75-44E8-B8F9-4CF72C102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9A6C68-2D63-4D5B-9F9A-723600560D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F4AE42-04D1-4FB7-A5F4-CC03E90D71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3B7E11-C685-4464-AFF6-97D02B2A8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82CB7-5F71-4D52-93A8-B9A2EB77B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E2E58A-2F38-4FB9-A413-D8854A85B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049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1F3FC-0659-4944-9865-53D39B285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924691-3538-49AE-8767-074F52530D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E81839-27A5-49F0-9E98-279E33EBB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DFC940-ED71-4FA2-9729-522A9987D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A5CD4B-2563-4E4C-8AB8-05F75FFEF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619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0D281D-0A47-4D0C-B00F-5DCD1AB834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AEE3D5-A7AA-47D7-B5EC-1C9498D119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CDC27-F6F0-4B89-ACFD-B1D965170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3E16E-44E2-4614-9104-3B7B54D0A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26C6C-F776-46F8-9823-A7893EB0A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355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8D362E-6218-42CB-BA80-07E127083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40C7E7-4A51-4987-9299-4FA2259B87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EA2044-B32E-4669-9309-4F11CCBD47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F5DDE-BCD1-4472-B55D-142A5D00BE0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76E7AC-3FC2-4E34-BE84-F798644496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21F26-D2DD-499D-9075-97CA9BDF76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93149-B293-4D94-9761-B1BD1CAAE3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806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41162" y="457201"/>
            <a:ext cx="7833675" cy="314325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«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Գիտական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ստորաբաժանումների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ամրապնդման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ծրագիր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- 2024»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մրցույթ</a:t>
            </a:r>
            <a:br>
              <a:rPr lang="en-US" sz="1800" dirty="0">
                <a:latin typeface="Arial"/>
                <a:ea typeface="Arial"/>
                <a:cs typeface="Arial"/>
                <a:sym typeface="Arial"/>
              </a:rPr>
            </a:br>
            <a:br>
              <a:rPr lang="en-US" sz="1800" dirty="0"/>
            </a:br>
            <a:br>
              <a:rPr lang="en-US" sz="2000" b="1" dirty="0"/>
            </a:br>
            <a:r>
              <a:rPr lang="en-US" sz="2800" b="1" dirty="0">
                <a:latin typeface="Arial"/>
                <a:ea typeface="Arial"/>
                <a:cs typeface="Arial"/>
                <a:sym typeface="Arial"/>
              </a:rPr>
              <a:t>[68Ga]GaCl3-ի </a:t>
            </a:r>
            <a:r>
              <a:rPr lang="en-US" sz="2800" b="1" dirty="0" err="1">
                <a:latin typeface="Arial"/>
                <a:ea typeface="Arial"/>
                <a:cs typeface="Arial"/>
                <a:sym typeface="Arial"/>
              </a:rPr>
              <a:t>վերջնական</a:t>
            </a:r>
            <a:r>
              <a:rPr lang="en-US" sz="2800" b="1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 err="1">
                <a:latin typeface="Arial"/>
                <a:ea typeface="Arial"/>
                <a:cs typeface="Arial"/>
                <a:sym typeface="Arial"/>
              </a:rPr>
              <a:t>արտադրական</a:t>
            </a:r>
            <a:r>
              <a:rPr lang="en-US" sz="2800" b="1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 err="1">
                <a:latin typeface="Arial"/>
                <a:ea typeface="Arial"/>
                <a:cs typeface="Arial"/>
                <a:sym typeface="Arial"/>
              </a:rPr>
              <a:t>տեխնոլոգիայի</a:t>
            </a:r>
            <a:r>
              <a:rPr lang="en-US" sz="2800" b="1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 err="1">
                <a:latin typeface="Arial"/>
                <a:ea typeface="Arial"/>
                <a:cs typeface="Arial"/>
                <a:sym typeface="Arial"/>
              </a:rPr>
              <a:t>մշակում</a:t>
            </a:r>
            <a:br>
              <a:rPr lang="hy-AM" sz="2800" b="1" dirty="0">
                <a:latin typeface="Arial"/>
                <a:ea typeface="Arial"/>
                <a:cs typeface="Arial"/>
                <a:sym typeface="Arial"/>
              </a:rPr>
            </a:br>
            <a:br>
              <a:rPr lang="en-US" sz="2800" b="1" dirty="0">
                <a:latin typeface="Arial"/>
                <a:ea typeface="Arial"/>
                <a:cs typeface="Arial"/>
                <a:sym typeface="Arial"/>
              </a:rPr>
            </a:br>
            <a:r>
              <a:rPr lang="hy-AM" sz="2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ԱԱԳԼ, Իզոտոպների հետազոտման և արտադրության բաժին</a:t>
            </a:r>
            <a:endParaRPr sz="24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3308808" y="3486148"/>
            <a:ext cx="7574437" cy="314325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/>
          <a:p>
            <a:pPr algn="r">
              <a:spcBef>
                <a:spcPts val="0"/>
              </a:spcBef>
              <a:buClr>
                <a:schemeClr val="accent1"/>
              </a:buClr>
              <a:buSzPts val="1800"/>
            </a:pPr>
            <a:r>
              <a:rPr lang="en-US" sz="1800" dirty="0" err="1"/>
              <a:t>Ճարտարագիտություն</a:t>
            </a:r>
            <a:r>
              <a:rPr lang="en-US" sz="1800" dirty="0"/>
              <a:t> և </a:t>
            </a:r>
            <a:r>
              <a:rPr lang="en-US" sz="1800" dirty="0" err="1"/>
              <a:t>տեխնոլոգիա</a:t>
            </a:r>
            <a:r>
              <a:rPr lang="en-US" sz="1800" dirty="0"/>
              <a:t> 2.7 </a:t>
            </a:r>
            <a:r>
              <a:rPr lang="en-US" sz="1800" dirty="0" err="1"/>
              <a:t>Բժշկական</a:t>
            </a:r>
            <a:r>
              <a:rPr lang="en-US" sz="1800" dirty="0"/>
              <a:t> </a:t>
            </a:r>
            <a:r>
              <a:rPr lang="en-US" sz="1800" dirty="0" err="1"/>
              <a:t>սարքաշինություն</a:t>
            </a:r>
            <a:endParaRPr sz="1800" dirty="0"/>
          </a:p>
          <a:p>
            <a:pPr algn="r">
              <a:spcBef>
                <a:spcPts val="360"/>
              </a:spcBef>
              <a:buClr>
                <a:srgbClr val="888888"/>
              </a:buClr>
              <a:buSzPts val="1800"/>
            </a:pPr>
            <a:r>
              <a:rPr lang="en-US" sz="1800" dirty="0"/>
              <a:t>24LCG-2G028</a:t>
            </a:r>
            <a:endParaRPr lang="hy-AM" sz="1800" dirty="0"/>
          </a:p>
          <a:p>
            <a:pPr algn="r">
              <a:spcBef>
                <a:spcPts val="360"/>
              </a:spcBef>
              <a:buClr>
                <a:srgbClr val="888888"/>
              </a:buClr>
              <a:buSzPts val="1800"/>
            </a:pPr>
            <a:r>
              <a:rPr lang="en-US" sz="1800" b="1" dirty="0" err="1"/>
              <a:t>Ղեկավար</a:t>
            </a:r>
            <a:r>
              <a:rPr lang="en-US" sz="1800" b="1" dirty="0"/>
              <a:t>՝ Ռ. </a:t>
            </a:r>
            <a:r>
              <a:rPr lang="en-US" sz="1800" b="1" dirty="0" err="1"/>
              <a:t>Դալլաքյան</a:t>
            </a:r>
            <a:endParaRPr b="1" dirty="0"/>
          </a:p>
          <a:p>
            <a:pPr algn="r">
              <a:spcBef>
                <a:spcPts val="360"/>
              </a:spcBef>
              <a:buClr>
                <a:srgbClr val="888888"/>
              </a:buClr>
              <a:buSzPts val="1800"/>
            </a:pPr>
            <a:r>
              <a:rPr lang="en-US" sz="1800" b="1" dirty="0" err="1"/>
              <a:t>Կատարողներ</a:t>
            </a:r>
            <a:r>
              <a:rPr lang="en-US" sz="1800" b="1" dirty="0"/>
              <a:t>՝ Ա. </a:t>
            </a:r>
            <a:r>
              <a:rPr lang="en-US" sz="1800" b="1" dirty="0" err="1"/>
              <a:t>Մանուկյան</a:t>
            </a:r>
            <a:r>
              <a:rPr lang="en-US" sz="1800" b="1" dirty="0"/>
              <a:t>, Ն. </a:t>
            </a:r>
            <a:r>
              <a:rPr lang="en-US" sz="1800" b="1" dirty="0" err="1"/>
              <a:t>Դոբրովոսկի</a:t>
            </a:r>
            <a:r>
              <a:rPr lang="en-US" sz="1800" b="1" dirty="0"/>
              <a:t>, Ա. </a:t>
            </a:r>
            <a:r>
              <a:rPr lang="en-US" sz="1800" b="1" dirty="0" err="1"/>
              <a:t>Գրիգորյան</a:t>
            </a:r>
            <a:r>
              <a:rPr lang="en-US" sz="1800" b="1" dirty="0"/>
              <a:t>, Դ. </a:t>
            </a:r>
            <a:r>
              <a:rPr lang="en-US" sz="1800" b="1" dirty="0" err="1"/>
              <a:t>Արշակյան</a:t>
            </a:r>
            <a:r>
              <a:rPr lang="en-US" sz="1800" b="1" dirty="0"/>
              <a:t>, Կ. </a:t>
            </a:r>
            <a:r>
              <a:rPr lang="en-US" sz="1800" b="1" dirty="0" err="1"/>
              <a:t>Հովհաննիսյան</a:t>
            </a:r>
            <a:r>
              <a:rPr lang="en-US" sz="1800" b="1" dirty="0"/>
              <a:t>, Վ. </a:t>
            </a:r>
            <a:r>
              <a:rPr lang="en-US" sz="1800" b="1" dirty="0" err="1"/>
              <a:t>Էլբակյան</a:t>
            </a:r>
            <a:endParaRPr b="1" dirty="0"/>
          </a:p>
          <a:p>
            <a:pPr algn="r">
              <a:spcBef>
                <a:spcPts val="360"/>
              </a:spcBef>
              <a:buClr>
                <a:schemeClr val="accent1"/>
              </a:buClr>
              <a:buSzPts val="1800"/>
            </a:pPr>
            <a:r>
              <a:rPr lang="en-US" sz="1800" b="1" dirty="0" err="1"/>
              <a:t>Արտասահմանյան</a:t>
            </a:r>
            <a:r>
              <a:rPr lang="en-US" sz="1800" b="1" dirty="0"/>
              <a:t> </a:t>
            </a:r>
            <a:r>
              <a:rPr lang="en-US" sz="1800" b="1" dirty="0" err="1"/>
              <a:t>գործընկեր</a:t>
            </a:r>
            <a:r>
              <a:rPr lang="en-US" sz="1800" b="1" dirty="0"/>
              <a:t>՝ prof. Francisco Alves</a:t>
            </a:r>
            <a:endParaRPr b="1" dirty="0"/>
          </a:p>
          <a:p>
            <a:pPr algn="r">
              <a:spcBef>
                <a:spcPts val="360"/>
              </a:spcBef>
              <a:buClr>
                <a:schemeClr val="accent1"/>
              </a:buClr>
              <a:buSzPts val="1800"/>
            </a:pPr>
            <a:r>
              <a:rPr lang="en-US" sz="1800" dirty="0"/>
              <a:t>ICNAS – Institute for Nuclear Sciences Applied to Health, University of Coimbra, Portugal</a:t>
            </a:r>
            <a:endParaRPr lang="hy-AM" sz="1800" dirty="0"/>
          </a:p>
          <a:p>
            <a:pPr>
              <a:spcBef>
                <a:spcPts val="360"/>
              </a:spcBef>
              <a:buClr>
                <a:schemeClr val="accent1"/>
              </a:buClr>
              <a:buSzPts val="1800"/>
            </a:pPr>
            <a:endParaRPr lang="hy-AM" sz="1800" dirty="0">
              <a:solidFill>
                <a:schemeClr val="accent1"/>
              </a:solidFill>
            </a:endParaRPr>
          </a:p>
          <a:p>
            <a:pPr>
              <a:spcBef>
                <a:spcPts val="360"/>
              </a:spcBef>
              <a:buClr>
                <a:schemeClr val="accent1"/>
              </a:buClr>
              <a:buSzPts val="1800"/>
            </a:pPr>
            <a:r>
              <a:rPr lang="hy-AM" sz="1800" dirty="0">
                <a:solidFill>
                  <a:schemeClr val="accent1"/>
                </a:solidFill>
              </a:rPr>
              <a:t>ԱԱԳ2026 Դիլիջան, մայիսի 16, 2026 թ․</a:t>
            </a:r>
            <a:endParaRPr sz="1800" dirty="0">
              <a:solidFill>
                <a:schemeClr val="accent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66C91A-FB93-46EC-94EB-71B07CE5B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9112"/>
            <a:ext cx="3390001" cy="339313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8ABAF5E6-A72F-40B3-9F21-48225F51C6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" r="4400"/>
          <a:stretch/>
        </p:blipFill>
        <p:spPr>
          <a:xfrm>
            <a:off x="7142540" y="2948950"/>
            <a:ext cx="4475747" cy="3523087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401178-ABC9-441D-BBA7-8C61352857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91" y="1711525"/>
            <a:ext cx="6619583" cy="4760512"/>
          </a:xfrm>
          <a:prstGeom prst="rect">
            <a:avLst/>
          </a:prstGeom>
        </p:spPr>
      </p:pic>
      <p:sp>
        <p:nvSpPr>
          <p:cNvPr id="8" name="Google Shape;186;p2">
            <a:extLst>
              <a:ext uri="{FF2B5EF4-FFF2-40B4-BE49-F238E27FC236}">
                <a16:creationId xmlns:a16="http://schemas.microsoft.com/office/drawing/2014/main" id="{6ECC4596-FD3B-4A09-9BCF-B093D8A78D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 fontScale="90000"/>
          </a:bodyPr>
          <a:lstStyle/>
          <a:p>
            <a:pPr algn="ctr">
              <a:spcBef>
                <a:spcPts val="0"/>
              </a:spcBef>
              <a:buClr>
                <a:srgbClr val="0070C0"/>
              </a:buClr>
              <a:buSzPts val="4400"/>
            </a:pPr>
            <a:r>
              <a:rPr lang="en-US" b="1" dirty="0">
                <a:solidFill>
                  <a:srgbClr val="0070C0"/>
                </a:solidFill>
              </a:rPr>
              <a:t>Medical radioisotopes and radiopharmaceuticals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675389-5A1E-41CB-AC95-6E0FE13982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8766" y="1204877"/>
            <a:ext cx="2578620" cy="169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016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"/>
          <p:cNvSpPr txBox="1"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 algn="ctr">
              <a:spcBef>
                <a:spcPts val="0"/>
              </a:spcBef>
              <a:buClr>
                <a:srgbClr val="0070C0"/>
              </a:buClr>
              <a:buSzPts val="4400"/>
            </a:pPr>
            <a:r>
              <a:rPr lang="en-US" b="1" dirty="0">
                <a:solidFill>
                  <a:srgbClr val="0070C0"/>
                </a:solidFill>
              </a:rPr>
              <a:t>IMPORTANCE OF Ga-68</a:t>
            </a:r>
            <a:endParaRPr dirty="0"/>
          </a:p>
        </p:txBody>
      </p:sp>
      <p:sp>
        <p:nvSpPr>
          <p:cNvPr id="187" name="Google Shape;187;p2"/>
          <p:cNvSpPr txBox="1">
            <a:spLocks noGrp="1"/>
          </p:cNvSpPr>
          <p:nvPr>
            <p:ph type="body" idx="1"/>
          </p:nvPr>
        </p:nvSpPr>
        <p:spPr>
          <a:xfrm>
            <a:off x="1905000" y="152400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/>
          <a:p>
            <a:pPr marL="342900" indent="-342900" algn="just">
              <a:spcBef>
                <a:spcPts val="0"/>
              </a:spcBef>
              <a:buClr>
                <a:schemeClr val="dk1"/>
              </a:buClr>
              <a:buSzPts val="2200"/>
            </a:pPr>
            <a:r>
              <a:rPr lang="en-US" sz="2200" dirty="0"/>
              <a:t>Gallium-68 (68Ga, t1/2 = 67.71 min, ) decays 87.94% through positron emission with a maximum energy of 1.9 MeV, mean 0.89 MeV.</a:t>
            </a:r>
            <a:endParaRPr dirty="0"/>
          </a:p>
          <a:p>
            <a:pPr marL="342900" indent="-342900" algn="just">
              <a:spcBef>
                <a:spcPts val="440"/>
              </a:spcBef>
              <a:buClr>
                <a:schemeClr val="dk1"/>
              </a:buClr>
              <a:buSzPts val="2200"/>
            </a:pPr>
            <a:r>
              <a:rPr lang="en-US" sz="2200" dirty="0"/>
              <a:t>68Ga3+ cation can form stable complexes with many ligands containing oxygen and nitrogen as donor atoms. This makes 68Ga suitable for complexation with chelators and various macromolecules, allowing for kit development.</a:t>
            </a:r>
            <a:endParaRPr sz="2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>
              <a:spcBef>
                <a:spcPts val="440"/>
              </a:spcBef>
              <a:buClr>
                <a:srgbClr val="000000"/>
              </a:buClr>
              <a:buSzPts val="2200"/>
            </a:pPr>
            <a:r>
              <a:rPr lang="en-US" sz="2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Ga-68 is widely used with Lu-177, and Y-90 due to its relevant chemical properties 	</a:t>
            </a:r>
            <a:endParaRPr dirty="0"/>
          </a:p>
          <a:p>
            <a:pPr marL="342900" indent="-342900" algn="just">
              <a:spcBef>
                <a:spcPts val="440"/>
              </a:spcBef>
              <a:buClr>
                <a:srgbClr val="000000"/>
              </a:buClr>
              <a:buSzPts val="2200"/>
            </a:pPr>
            <a:r>
              <a:rPr lang="en-US" sz="2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Compared with Ge/Ga generators, the direct production methods are cheaper and provide just the required production activity per irradiation, significantly decreasing the final cost of the product. </a:t>
            </a:r>
            <a:r>
              <a:rPr lang="en-US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 dirty="0"/>
          </a:p>
          <a:p>
            <a:pPr marL="342900" indent="-139700" algn="just">
              <a:spcBef>
                <a:spcPts val="640"/>
              </a:spcBef>
              <a:buClr>
                <a:schemeClr val="dk1"/>
              </a:buClr>
              <a:buSzPts val="3200"/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5"/>
          <p:cNvSpPr txBox="1"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 algn="ctr">
              <a:spcBef>
                <a:spcPts val="0"/>
              </a:spcBef>
              <a:buClr>
                <a:schemeClr val="accent1"/>
              </a:buClr>
              <a:buSzPts val="4000"/>
            </a:pPr>
            <a:r>
              <a:rPr lang="en-US" sz="4000">
                <a:solidFill>
                  <a:schemeClr val="accent1"/>
                </a:solidFill>
              </a:rPr>
              <a:t>Ga-68 importance as a theranostic pair</a:t>
            </a:r>
            <a:endParaRPr sz="4000">
              <a:solidFill>
                <a:schemeClr val="accent1"/>
              </a:solidFill>
            </a:endParaRPr>
          </a:p>
        </p:txBody>
      </p:sp>
      <p:sp>
        <p:nvSpPr>
          <p:cNvPr id="278" name="Google Shape;278;p15"/>
          <p:cNvSpPr txBox="1">
            <a:spLocks noGrp="1"/>
          </p:cNvSpPr>
          <p:nvPr>
            <p:ph type="body" idx="1"/>
          </p:nvPr>
        </p:nvSpPr>
        <p:spPr>
          <a:xfrm>
            <a:off x="1981200" y="2057401"/>
            <a:ext cx="8229600" cy="40687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/>
          <a:p>
            <a:pPr marL="342900" indent="-342900">
              <a:spcBef>
                <a:spcPts val="0"/>
              </a:spcBef>
              <a:buClr>
                <a:schemeClr val="dk1"/>
              </a:buClr>
              <a:buSzPts val="3200"/>
            </a:pPr>
            <a:r>
              <a:rPr lang="en-US"/>
              <a:t>Development of theranostic agents for the </a:t>
            </a:r>
            <a:r>
              <a:rPr lang="en-US">
                <a:solidFill>
                  <a:srgbClr val="0070C0"/>
                </a:solidFill>
              </a:rPr>
              <a:t>PET</a:t>
            </a:r>
            <a:r>
              <a:rPr lang="en-US"/>
              <a:t> imaging (</a:t>
            </a:r>
            <a:r>
              <a:rPr lang="en-US">
                <a:solidFill>
                  <a:srgbClr val="00B050"/>
                </a:solidFill>
              </a:rPr>
              <a:t>68Ga</a:t>
            </a:r>
            <a:r>
              <a:rPr lang="en-US"/>
              <a:t>) and either </a:t>
            </a:r>
            <a:endParaRPr/>
          </a:p>
          <a:p>
            <a:pPr marL="342900" indent="-342900">
              <a:spcBef>
                <a:spcPts val="640"/>
              </a:spcBef>
              <a:buClr>
                <a:srgbClr val="0070C0"/>
              </a:buClr>
              <a:buSzPts val="3200"/>
            </a:pPr>
            <a:r>
              <a:rPr lang="en-US">
                <a:solidFill>
                  <a:srgbClr val="0070C0"/>
                </a:solidFill>
              </a:rPr>
              <a:t>alpha</a:t>
            </a:r>
            <a:r>
              <a:rPr lang="en-US"/>
              <a:t> (</a:t>
            </a:r>
            <a:r>
              <a:rPr lang="en-US">
                <a:solidFill>
                  <a:srgbClr val="00B050"/>
                </a:solidFill>
              </a:rPr>
              <a:t>213Bi, 225Ac</a:t>
            </a:r>
            <a:r>
              <a:rPr lang="en-US"/>
              <a:t>) </a:t>
            </a:r>
            <a:endParaRPr/>
          </a:p>
          <a:p>
            <a:pPr marL="342900" indent="-342900">
              <a:spcBef>
                <a:spcPts val="640"/>
              </a:spcBef>
              <a:buClr>
                <a:srgbClr val="0070C0"/>
              </a:buClr>
              <a:buSzPts val="3200"/>
            </a:pPr>
            <a:r>
              <a:rPr lang="en-US">
                <a:solidFill>
                  <a:srgbClr val="0070C0"/>
                </a:solidFill>
              </a:rPr>
              <a:t>or beta</a:t>
            </a:r>
            <a:r>
              <a:rPr lang="en-US"/>
              <a:t> (</a:t>
            </a:r>
            <a:r>
              <a:rPr lang="en-US">
                <a:solidFill>
                  <a:srgbClr val="00B050"/>
                </a:solidFill>
              </a:rPr>
              <a:t>90Y, 177Lu</a:t>
            </a:r>
            <a:r>
              <a:rPr lang="en-US"/>
              <a:t>) therapy of neuroendocrine tumors (NETs) and Prostate cancer (PCa) further increase the demand for 68Ga-based radiopharmaceuticals.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4"/>
          <p:cNvSpPr txBox="1"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 algn="ctr">
              <a:spcBef>
                <a:spcPts val="0"/>
              </a:spcBef>
              <a:buClr>
                <a:schemeClr val="accent1"/>
              </a:buClr>
              <a:buSzPts val="4400"/>
            </a:pPr>
            <a:r>
              <a:rPr lang="en-US" b="1" dirty="0">
                <a:solidFill>
                  <a:schemeClr val="accent1"/>
                </a:solidFill>
              </a:rPr>
              <a:t>[68Ga]GaCl3 production chain</a:t>
            </a:r>
            <a:endParaRPr b="1" dirty="0"/>
          </a:p>
        </p:txBody>
      </p:sp>
      <p:sp>
        <p:nvSpPr>
          <p:cNvPr id="199" name="Google Shape;199;p4"/>
          <p:cNvSpPr txBox="1">
            <a:spLocks noGrp="1"/>
          </p:cNvSpPr>
          <p:nvPr>
            <p:ph type="body" idx="1"/>
          </p:nvPr>
        </p:nvSpPr>
        <p:spPr>
          <a:xfrm>
            <a:off x="1981200" y="160020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 fontScale="92500" lnSpcReduction="20000"/>
          </a:bodyPr>
          <a:lstStyle/>
          <a:p>
            <a:pPr marL="0" indent="0" algn="ctr">
              <a:spcBef>
                <a:spcPts val="0"/>
              </a:spcBef>
              <a:buClr>
                <a:srgbClr val="92D050"/>
              </a:buClr>
              <a:buSzPct val="100000"/>
              <a:buNone/>
            </a:pPr>
            <a:r>
              <a:rPr lang="en-US" b="1" dirty="0">
                <a:solidFill>
                  <a:srgbClr val="92D050"/>
                </a:solidFill>
              </a:rPr>
              <a:t>Nuclear reaction - 68Zn(</a:t>
            </a:r>
            <a:r>
              <a:rPr lang="en-US" b="1" dirty="0" err="1">
                <a:solidFill>
                  <a:srgbClr val="92D050"/>
                </a:solidFill>
              </a:rPr>
              <a:t>p,n</a:t>
            </a:r>
            <a:r>
              <a:rPr lang="en-US" b="1" dirty="0">
                <a:solidFill>
                  <a:srgbClr val="92D050"/>
                </a:solidFill>
              </a:rPr>
              <a:t>)68Ga</a:t>
            </a:r>
            <a:endParaRPr dirty="0"/>
          </a:p>
          <a:p>
            <a:pPr marL="0" indent="0" algn="ctr">
              <a:spcBef>
                <a:spcPts val="448"/>
              </a:spcBef>
              <a:buClr>
                <a:schemeClr val="accent1"/>
              </a:buClr>
              <a:buSzPct val="100000"/>
              <a:buNone/>
            </a:pPr>
            <a:br>
              <a:rPr lang="en-US" dirty="0">
                <a:solidFill>
                  <a:schemeClr val="accent1"/>
                </a:solidFill>
              </a:rPr>
            </a:br>
            <a:r>
              <a:rPr lang="en-US" dirty="0">
                <a:solidFill>
                  <a:schemeClr val="accent1"/>
                </a:solidFill>
              </a:rPr>
              <a:t>Solid target preparation from enriched Zn-68</a:t>
            </a:r>
            <a:endParaRPr dirty="0"/>
          </a:p>
          <a:p>
            <a:pPr marL="0" indent="0" algn="ctr">
              <a:spcBef>
                <a:spcPts val="448"/>
              </a:spcBef>
              <a:buClr>
                <a:schemeClr val="dk1"/>
              </a:buClr>
              <a:buSzPct val="100000"/>
              <a:buNone/>
            </a:pPr>
            <a:endParaRPr dirty="0">
              <a:solidFill>
                <a:schemeClr val="accent1"/>
              </a:solidFill>
            </a:endParaRPr>
          </a:p>
          <a:p>
            <a:pPr marL="0" indent="0" algn="ctr">
              <a:spcBef>
                <a:spcPts val="448"/>
              </a:spcBef>
              <a:buClr>
                <a:schemeClr val="accent1"/>
              </a:buClr>
              <a:buSzPct val="100000"/>
              <a:buNone/>
            </a:pPr>
            <a:r>
              <a:rPr lang="en-US" dirty="0">
                <a:solidFill>
                  <a:schemeClr val="accent1"/>
                </a:solidFill>
              </a:rPr>
              <a:t>Target irradiation under proton beam</a:t>
            </a:r>
            <a:endParaRPr dirty="0"/>
          </a:p>
          <a:p>
            <a:pPr marL="0" indent="0" algn="ctr">
              <a:spcBef>
                <a:spcPts val="448"/>
              </a:spcBef>
              <a:buClr>
                <a:schemeClr val="dk1"/>
              </a:buClr>
              <a:buSzPct val="100000"/>
              <a:buNone/>
            </a:pPr>
            <a:endParaRPr dirty="0">
              <a:solidFill>
                <a:schemeClr val="accent1"/>
              </a:solidFill>
            </a:endParaRPr>
          </a:p>
          <a:p>
            <a:pPr marL="0" indent="0" algn="ctr">
              <a:spcBef>
                <a:spcPts val="448"/>
              </a:spcBef>
              <a:buClr>
                <a:schemeClr val="accent1"/>
              </a:buClr>
              <a:buSzPct val="100000"/>
              <a:buNone/>
            </a:pPr>
            <a:r>
              <a:rPr lang="en-US" dirty="0">
                <a:solidFill>
                  <a:schemeClr val="accent1"/>
                </a:solidFill>
              </a:rPr>
              <a:t>Solid target dissolution</a:t>
            </a:r>
            <a:endParaRPr dirty="0"/>
          </a:p>
          <a:p>
            <a:pPr marL="0" indent="0" algn="ctr">
              <a:spcBef>
                <a:spcPts val="448"/>
              </a:spcBef>
              <a:buClr>
                <a:schemeClr val="dk1"/>
              </a:buClr>
              <a:buSzPct val="100000"/>
              <a:buNone/>
            </a:pPr>
            <a:endParaRPr dirty="0">
              <a:solidFill>
                <a:schemeClr val="accent1"/>
              </a:solidFill>
            </a:endParaRPr>
          </a:p>
          <a:p>
            <a:pPr marL="0" indent="0" algn="ctr">
              <a:spcBef>
                <a:spcPts val="448"/>
              </a:spcBef>
              <a:buClr>
                <a:schemeClr val="accent1"/>
              </a:buClr>
              <a:buSzPct val="100000"/>
              <a:buNone/>
            </a:pPr>
            <a:r>
              <a:rPr lang="en-US" dirty="0">
                <a:solidFill>
                  <a:schemeClr val="accent1"/>
                </a:solidFill>
              </a:rPr>
              <a:t>Ga-68 purification, [68Ga]GaCl3 production</a:t>
            </a:r>
            <a:endParaRPr dirty="0"/>
          </a:p>
          <a:p>
            <a:pPr marL="0" indent="0" algn="ctr">
              <a:spcBef>
                <a:spcPts val="448"/>
              </a:spcBef>
              <a:buClr>
                <a:schemeClr val="dk1"/>
              </a:buClr>
              <a:buSzPct val="100000"/>
              <a:buNone/>
            </a:pPr>
            <a:endParaRPr dirty="0">
              <a:solidFill>
                <a:schemeClr val="accent1"/>
              </a:solidFill>
            </a:endParaRPr>
          </a:p>
          <a:p>
            <a:pPr marL="0" indent="0" algn="ctr">
              <a:spcBef>
                <a:spcPts val="448"/>
              </a:spcBef>
              <a:buClr>
                <a:schemeClr val="accent1"/>
              </a:buClr>
              <a:buSzPct val="100000"/>
              <a:buNone/>
            </a:pPr>
            <a:r>
              <a:rPr lang="en-US" dirty="0">
                <a:solidFill>
                  <a:schemeClr val="accent1"/>
                </a:solidFill>
              </a:rPr>
              <a:t>Quality Control</a:t>
            </a:r>
            <a:endParaRPr dirty="0">
              <a:solidFill>
                <a:schemeClr val="accent1"/>
              </a:solidFill>
            </a:endParaRPr>
          </a:p>
          <a:p>
            <a:pPr marL="0" indent="0" algn="ctr">
              <a:spcBef>
                <a:spcPts val="448"/>
              </a:spcBef>
              <a:buClr>
                <a:schemeClr val="dk1"/>
              </a:buClr>
              <a:buSzPct val="100000"/>
              <a:buNone/>
            </a:pPr>
            <a:endParaRPr dirty="0">
              <a:solidFill>
                <a:schemeClr val="accent1"/>
              </a:solidFill>
            </a:endParaRPr>
          </a:p>
          <a:p>
            <a:pPr marL="0" indent="0" algn="ctr">
              <a:spcBef>
                <a:spcPts val="448"/>
              </a:spcBef>
              <a:buClr>
                <a:srgbClr val="00B050"/>
              </a:buClr>
              <a:buSzPct val="100000"/>
              <a:buNone/>
            </a:pPr>
            <a:r>
              <a:rPr lang="en-US" dirty="0">
                <a:solidFill>
                  <a:srgbClr val="00B050"/>
                </a:solidFill>
              </a:rPr>
              <a:t>Radiopharmaceutical labeling</a:t>
            </a:r>
            <a:endParaRPr dirty="0"/>
          </a:p>
          <a:p>
            <a:pPr marL="0" indent="0">
              <a:spcBef>
                <a:spcPts val="448"/>
              </a:spcBef>
              <a:buClr>
                <a:schemeClr val="dk1"/>
              </a:buClr>
              <a:buSzPct val="100000"/>
              <a:buNone/>
            </a:pPr>
            <a:endParaRPr dirty="0"/>
          </a:p>
        </p:txBody>
      </p:sp>
      <p:sp>
        <p:nvSpPr>
          <p:cNvPr id="200" name="Google Shape;200;p4"/>
          <p:cNvSpPr/>
          <p:nvPr/>
        </p:nvSpPr>
        <p:spPr>
          <a:xfrm>
            <a:off x="5676900" y="2521994"/>
            <a:ext cx="838200" cy="3048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4"/>
          <p:cNvSpPr/>
          <p:nvPr/>
        </p:nvSpPr>
        <p:spPr>
          <a:xfrm>
            <a:off x="5715000" y="3239841"/>
            <a:ext cx="838200" cy="3048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4"/>
          <p:cNvSpPr/>
          <p:nvPr/>
        </p:nvSpPr>
        <p:spPr>
          <a:xfrm>
            <a:off x="5715000" y="3905920"/>
            <a:ext cx="838200" cy="3048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4"/>
          <p:cNvSpPr/>
          <p:nvPr/>
        </p:nvSpPr>
        <p:spPr>
          <a:xfrm>
            <a:off x="5715000" y="4571999"/>
            <a:ext cx="838200" cy="3048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4"/>
          <p:cNvSpPr/>
          <p:nvPr/>
        </p:nvSpPr>
        <p:spPr>
          <a:xfrm>
            <a:off x="5715000" y="5257800"/>
            <a:ext cx="838200" cy="3048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5"/>
          <p:cNvSpPr txBox="1"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 fontScale="90000"/>
          </a:bodyPr>
          <a:lstStyle/>
          <a:p>
            <a:pPr algn="ctr">
              <a:spcBef>
                <a:spcPts val="0"/>
              </a:spcBef>
              <a:buClr>
                <a:srgbClr val="0070C0"/>
              </a:buClr>
              <a:buSzPct val="100000"/>
            </a:pPr>
            <a:r>
              <a:rPr lang="en-US">
                <a:solidFill>
                  <a:srgbClr val="0070C0"/>
                </a:solidFill>
              </a:rPr>
              <a:t>Targets for Ga-68 production:</a:t>
            </a:r>
            <a:br>
              <a:rPr lang="en-US">
                <a:solidFill>
                  <a:srgbClr val="0070C0"/>
                </a:solidFill>
              </a:rPr>
            </a:br>
            <a:r>
              <a:rPr lang="en-US">
                <a:solidFill>
                  <a:srgbClr val="0070C0"/>
                </a:solidFill>
              </a:rPr>
              <a:t>Liquid or Solid?</a:t>
            </a:r>
            <a:endParaRPr>
              <a:solidFill>
                <a:srgbClr val="0070C0"/>
              </a:solidFill>
            </a:endParaRPr>
          </a:p>
        </p:txBody>
      </p:sp>
      <p:sp>
        <p:nvSpPr>
          <p:cNvPr id="210" name="Google Shape;210;p5"/>
          <p:cNvSpPr txBox="1">
            <a:spLocks noGrp="1"/>
          </p:cNvSpPr>
          <p:nvPr>
            <p:ph type="body" idx="1"/>
          </p:nvPr>
        </p:nvSpPr>
        <p:spPr>
          <a:xfrm>
            <a:off x="1981200" y="1941095"/>
            <a:ext cx="8229600" cy="418506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/>
          <a:p>
            <a:pPr marL="342900" indent="-342900">
              <a:spcBef>
                <a:spcPts val="0"/>
              </a:spcBef>
              <a:buClr>
                <a:schemeClr val="dk1"/>
              </a:buClr>
              <a:buSzPts val="3200"/>
            </a:pPr>
            <a:r>
              <a:rPr lang="en-US" dirty="0"/>
              <a:t>It is </a:t>
            </a:r>
            <a:r>
              <a:rPr lang="en-US" dirty="0">
                <a:solidFill>
                  <a:schemeClr val="accent5"/>
                </a:solidFill>
              </a:rPr>
              <a:t>easy to work </a:t>
            </a:r>
            <a:r>
              <a:rPr lang="en-US" dirty="0"/>
              <a:t>with Liquid targets: target filling and transportation after the irradiation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low activities</a:t>
            </a:r>
            <a:endParaRPr dirty="0"/>
          </a:p>
          <a:p>
            <a:pPr marL="342900" indent="-342900">
              <a:spcBef>
                <a:spcPts val="640"/>
              </a:spcBef>
              <a:buClr>
                <a:schemeClr val="dk1"/>
              </a:buClr>
              <a:buSzPts val="3200"/>
            </a:pPr>
            <a:r>
              <a:rPr lang="en-US" dirty="0"/>
              <a:t>Solid targets allow </a:t>
            </a:r>
            <a:r>
              <a:rPr lang="en-US" dirty="0">
                <a:solidFill>
                  <a:schemeClr val="accent5"/>
                </a:solidFill>
              </a:rPr>
              <a:t>higher activities</a:t>
            </a:r>
            <a:br>
              <a:rPr lang="en-US" dirty="0">
                <a:solidFill>
                  <a:srgbClr val="00B050"/>
                </a:solidFill>
              </a:rPr>
            </a:br>
            <a:r>
              <a:rPr lang="en-US" dirty="0">
                <a:solidFill>
                  <a:srgbClr val="002060"/>
                </a:solidFill>
              </a:rPr>
              <a:t>need for </a:t>
            </a:r>
            <a:r>
              <a:rPr lang="en-US" dirty="0">
                <a:solidFill>
                  <a:srgbClr val="FF0000"/>
                </a:solidFill>
              </a:rPr>
              <a:t>additional equipment development </a:t>
            </a:r>
            <a:r>
              <a:rPr lang="en-US" dirty="0"/>
              <a:t>for transportation and dissolution</a:t>
            </a:r>
            <a:br>
              <a:rPr lang="en-US" dirty="0">
                <a:solidFill>
                  <a:srgbClr val="002060"/>
                </a:solidFill>
              </a:rPr>
            </a:br>
            <a:r>
              <a:rPr lang="en-US" dirty="0">
                <a:solidFill>
                  <a:schemeClr val="accent5"/>
                </a:solidFill>
              </a:rPr>
              <a:t>less usage of the enriched target material</a:t>
            </a:r>
            <a:endParaRPr dirty="0">
              <a:solidFill>
                <a:schemeClr val="accent5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5F10F-52DF-4295-B9C3-07B4DE14B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96591D-ECE1-490B-8487-D8EA8B411A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3751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Google Shape;224;p7">
            <a:extLst>
              <a:ext uri="{FF2B5EF4-FFF2-40B4-BE49-F238E27FC236}">
                <a16:creationId xmlns:a16="http://schemas.microsoft.com/office/drawing/2014/main" id="{8D3AD32D-A3D6-4C19-B2B1-D6BF44DDBB3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19560" y="1522037"/>
            <a:ext cx="2718438" cy="2492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25;p7">
            <a:extLst>
              <a:ext uri="{FF2B5EF4-FFF2-40B4-BE49-F238E27FC236}">
                <a16:creationId xmlns:a16="http://schemas.microsoft.com/office/drawing/2014/main" id="{E91E4B70-68DF-4334-8BC7-E4FDAA153946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6331" y="4164006"/>
            <a:ext cx="3966574" cy="2492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DA95192F-F4AE-457F-98B9-8FF6A8D0F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344" y="1723817"/>
            <a:ext cx="2209778" cy="1705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B8162185-8551-48FC-AB2E-5647D29DF1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9"/>
          <a:stretch/>
        </p:blipFill>
        <p:spPr bwMode="auto">
          <a:xfrm>
            <a:off x="5221012" y="1596336"/>
            <a:ext cx="2567076" cy="263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0E28BD7-235F-47AC-90E8-C7E9447B06B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2" r="12541"/>
          <a:stretch/>
        </p:blipFill>
        <p:spPr>
          <a:xfrm>
            <a:off x="9625265" y="1522037"/>
            <a:ext cx="1920513" cy="252838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3B2D058-C807-4666-9B5E-7938BECC32B1}"/>
              </a:ext>
            </a:extLst>
          </p:cNvPr>
          <p:cNvSpPr txBox="1"/>
          <p:nvPr/>
        </p:nvSpPr>
        <p:spPr>
          <a:xfrm>
            <a:off x="7325226" y="4411228"/>
            <a:ext cx="45734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/>
              <a:t>100 mg metallic Zn powder is pressed with 30 </a:t>
            </a:r>
            <a:r>
              <a:rPr lang="en-US" sz="2400" dirty="0" err="1"/>
              <a:t>kN</a:t>
            </a:r>
            <a:r>
              <a:rPr lang="en-US" sz="2400" dirty="0"/>
              <a:t> force of a hydraulic press on a Niobium target holder: </a:t>
            </a:r>
            <a:r>
              <a:rPr lang="en-US" sz="2400" dirty="0">
                <a:solidFill>
                  <a:schemeClr val="accent1"/>
                </a:solidFill>
              </a:rPr>
              <a:t>successfully tested under 20 </a:t>
            </a:r>
            <a:r>
              <a:rPr lang="en-US" sz="2400" dirty="0" err="1">
                <a:solidFill>
                  <a:schemeClr val="accent1"/>
                </a:solidFill>
              </a:rPr>
              <a:t>mkA</a:t>
            </a:r>
            <a:r>
              <a:rPr lang="en-US" sz="2400" dirty="0">
                <a:solidFill>
                  <a:schemeClr val="accent1"/>
                </a:solidFill>
              </a:rPr>
              <a:t> proton beam intensity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3D53DC6-E165-4510-B17C-D05DCF84C69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68" r="9718" b="9229"/>
          <a:stretch/>
        </p:blipFill>
        <p:spPr>
          <a:xfrm>
            <a:off x="7735055" y="1522820"/>
            <a:ext cx="1681664" cy="2527603"/>
          </a:xfrm>
          <a:prstGeom prst="rect">
            <a:avLst/>
          </a:prstGeom>
        </p:spPr>
      </p:pic>
      <p:sp>
        <p:nvSpPr>
          <p:cNvPr id="15" name="Google Shape;198;p4">
            <a:extLst>
              <a:ext uri="{FF2B5EF4-FFF2-40B4-BE49-F238E27FC236}">
                <a16:creationId xmlns:a16="http://schemas.microsoft.com/office/drawing/2014/main" id="{7933477F-5533-4257-B592-5DC87EA03E78}"/>
              </a:ext>
            </a:extLst>
          </p:cNvPr>
          <p:cNvSpPr txBox="1">
            <a:spLocks/>
          </p:cNvSpPr>
          <p:nvPr/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  <a:buClr>
                <a:schemeClr val="accent1"/>
              </a:buClr>
              <a:buSzPts val="4400"/>
            </a:pPr>
            <a:r>
              <a:rPr lang="en-US" b="1" dirty="0">
                <a:solidFill>
                  <a:schemeClr val="accent1"/>
                </a:solidFill>
              </a:rPr>
              <a:t>Solid target preparation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04395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"/>
          <p:cNvSpPr txBox="1"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4400"/>
            </a:pPr>
            <a:r>
              <a:rPr lang="en-US" b="1" dirty="0">
                <a:solidFill>
                  <a:schemeClr val="accent1"/>
                </a:solidFill>
              </a:rPr>
              <a:t>LIT target technology</a:t>
            </a:r>
            <a:endParaRPr b="1" dirty="0">
              <a:solidFill>
                <a:schemeClr val="accent1"/>
              </a:solidFill>
            </a:endParaRPr>
          </a:p>
        </p:txBody>
      </p:sp>
      <p:pic>
        <p:nvPicPr>
          <p:cNvPr id="217" name="Google Shape;217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6154" y="2337847"/>
            <a:ext cx="6264944" cy="3244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0800000" flipH="1">
            <a:off x="7036006" y="2337847"/>
            <a:ext cx="4559840" cy="14611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B2453-E666-43EC-84A8-9A40C3AF8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Bef>
                <a:spcPts val="0"/>
              </a:spcBef>
              <a:buClr>
                <a:schemeClr val="accent1"/>
              </a:buClr>
              <a:buSzPts val="4400"/>
            </a:pPr>
            <a:r>
              <a:rPr lang="hy-AM" b="1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Solid target dissolution Station</a:t>
            </a:r>
            <a:r>
              <a:rPr lang="en-US" b="1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“KATIL”</a:t>
            </a:r>
            <a:br>
              <a:rPr lang="hy-AM" b="1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hy-AM" b="1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developed </a:t>
            </a:r>
            <a:r>
              <a:rPr lang="en-US" b="1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at</a:t>
            </a:r>
            <a:r>
              <a:rPr lang="hy-AM" b="1" dirty="0">
                <a:solidFill>
                  <a:schemeClr val="accent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AANL</a:t>
            </a:r>
            <a:endParaRPr lang="en-US" b="1" dirty="0">
              <a:solidFill>
                <a:schemeClr val="accent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06380-B8E6-84A2-27D7-31A452953A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1212" y="1734995"/>
            <a:ext cx="6082553" cy="44244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i="1" dirty="0" err="1"/>
              <a:t>Katil</a:t>
            </a:r>
            <a:r>
              <a:rPr lang="en-US" i="1" dirty="0"/>
              <a:t> (</a:t>
            </a:r>
            <a:r>
              <a:rPr lang="hy-AM" i="1" dirty="0"/>
              <a:t>կաթիլ</a:t>
            </a:r>
            <a:r>
              <a:rPr lang="en-US" i="1" dirty="0"/>
              <a:t>) - means 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drop</a:t>
            </a:r>
            <a:r>
              <a:rPr lang="en-US" i="1" dirty="0"/>
              <a:t> in Armenian.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B2935-0A2C-56B0-2041-BC072E2E4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CE13-E3FB-4669-8852-99025BCD6B88}" type="slidenum">
              <a:rPr lang="en-US" smtClean="0"/>
              <a:t>9</a:t>
            </a:fld>
            <a:endParaRPr lang="en-US"/>
          </a:p>
        </p:txBody>
      </p:sp>
      <p:pic>
        <p:nvPicPr>
          <p:cNvPr id="7" name="Content Placeholder 3" descr="F:\Conferences and seminars\ISTR-2023\Presentation\Solving station 1 - Copy - Copy.PNG">
            <a:extLst>
              <a:ext uri="{FF2B5EF4-FFF2-40B4-BE49-F238E27FC236}">
                <a16:creationId xmlns:a16="http://schemas.microsoft.com/office/drawing/2014/main" id="{108D0512-522F-E591-3561-7A093CBA3E34}"/>
              </a:ext>
            </a:extLst>
          </p:cNvPr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958" y="2476557"/>
            <a:ext cx="4795591" cy="3659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882ECBA-F7EE-BFB9-CC01-CE09672F5121}"/>
              </a:ext>
            </a:extLst>
          </p:cNvPr>
          <p:cNvSpPr/>
          <p:nvPr/>
        </p:nvSpPr>
        <p:spPr>
          <a:xfrm>
            <a:off x="5226603" y="2350084"/>
            <a:ext cx="3200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/>
              <a:t>KATIL dissolution system: </a:t>
            </a:r>
          </a:p>
          <a:p>
            <a:pPr marL="342900" indent="-342900">
              <a:buAutoNum type="arabicParenBoth"/>
            </a:pPr>
            <a:r>
              <a:rPr lang="en-US" sz="2400" i="1" dirty="0"/>
              <a:t>receiver, </a:t>
            </a:r>
          </a:p>
          <a:p>
            <a:pPr marL="342900" indent="-342900">
              <a:buAutoNum type="arabicParenBoth"/>
            </a:pPr>
            <a:r>
              <a:rPr lang="en-US" sz="2400" i="1" dirty="0"/>
              <a:t>target holder's final position,</a:t>
            </a:r>
          </a:p>
          <a:p>
            <a:pPr marL="342900" indent="-342900">
              <a:buAutoNum type="arabicParenBoth"/>
            </a:pPr>
            <a:r>
              <a:rPr lang="en-US" sz="2400" i="1" dirty="0"/>
              <a:t>dissolution vial, </a:t>
            </a:r>
          </a:p>
          <a:p>
            <a:pPr marL="342900" indent="-342900">
              <a:buAutoNum type="arabicParenBoth"/>
            </a:pPr>
            <a:r>
              <a:rPr lang="en-US" sz="2400" i="1" dirty="0"/>
              <a:t>dissolution solution vial (HCl), meanwhile dissolved target vial, </a:t>
            </a:r>
          </a:p>
          <a:p>
            <a:pPr marL="342900" indent="-342900">
              <a:buAutoNum type="arabicParenBoth"/>
            </a:pPr>
            <a:r>
              <a:rPr lang="en-US" sz="2400" i="1" dirty="0"/>
              <a:t>peristaltic pump.</a:t>
            </a:r>
            <a:endParaRPr lang="en-US" sz="24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F49D713-ADE6-43A1-9754-414315AEF1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0" b="15703"/>
          <a:stretch/>
        </p:blipFill>
        <p:spPr>
          <a:xfrm>
            <a:off x="8359919" y="2476557"/>
            <a:ext cx="3565291" cy="3659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617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9"/>
          <p:cNvSpPr txBox="1"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 algn="ctr">
              <a:spcBef>
                <a:spcPts val="0"/>
              </a:spcBef>
              <a:buClr>
                <a:schemeClr val="accent1"/>
              </a:buClr>
              <a:buSzPts val="4000"/>
            </a:pPr>
            <a:r>
              <a:rPr lang="en-US" sz="4000" b="1" dirty="0">
                <a:solidFill>
                  <a:schemeClr val="accent1"/>
                </a:solidFill>
              </a:rPr>
              <a:t>Hot Cells in the Hot Lab at RPC center</a:t>
            </a:r>
            <a:endParaRPr b="1" dirty="0"/>
          </a:p>
        </p:txBody>
      </p:sp>
      <p:pic>
        <p:nvPicPr>
          <p:cNvPr id="239" name="Google Shape;239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7127" y="1676400"/>
            <a:ext cx="6137747" cy="4638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40F56-77A2-7FB4-C904-DE488AD62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7929"/>
            <a:ext cx="10515600" cy="1009649"/>
          </a:xfrm>
        </p:spPr>
        <p:txBody>
          <a:bodyPr/>
          <a:lstStyle/>
          <a:p>
            <a:pPr algn="ctr">
              <a:spcBef>
                <a:spcPts val="0"/>
              </a:spcBef>
              <a:buClr>
                <a:schemeClr val="accent1"/>
              </a:buClr>
              <a:buSzPts val="4400"/>
            </a:pPr>
            <a:r>
              <a:rPr lang="en-US" b="1" dirty="0">
                <a:solidFill>
                  <a:schemeClr val="accent1"/>
                </a:solidFill>
              </a:rPr>
              <a:t>Purification station “JINJ” developed in AANL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3428BF-C7F9-FD74-B147-04C3BD220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7578"/>
            <a:ext cx="10515600" cy="45329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i="1" dirty="0" err="1"/>
              <a:t>Jinj</a:t>
            </a:r>
            <a:r>
              <a:rPr lang="en-US" i="1" dirty="0"/>
              <a:t> (</a:t>
            </a:r>
            <a:r>
              <a:rPr lang="hy-AM" i="1" dirty="0"/>
              <a:t>ջինջ</a:t>
            </a:r>
            <a:r>
              <a:rPr lang="en-US" i="1" dirty="0"/>
              <a:t>) - means 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pure</a:t>
            </a:r>
            <a:r>
              <a:rPr lang="en-US" i="1" dirty="0"/>
              <a:t> in Armenian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CBB1F5-6EC7-A94A-9ABD-229401617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9CE13-E3FB-4669-8852-99025BCD6B88}" type="slidenum">
              <a:rPr lang="en-US" smtClean="0"/>
              <a:t>11</a:t>
            </a:fld>
            <a:endParaRPr lang="en-US"/>
          </a:p>
        </p:txBody>
      </p:sp>
      <p:pic>
        <p:nvPicPr>
          <p:cNvPr id="7" name="Content Placeholder 3" descr="F:\Conferences and seminars\ISTR-2023\Presentation\Purification 1 - Copy.PNG">
            <a:extLst>
              <a:ext uri="{FF2B5EF4-FFF2-40B4-BE49-F238E27FC236}">
                <a16:creationId xmlns:a16="http://schemas.microsoft.com/office/drawing/2014/main" id="{D139C66B-3549-ACB5-5FE3-9DFA3C4244B0}"/>
              </a:ext>
            </a:extLst>
          </p:cNvPr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950" y="1899953"/>
            <a:ext cx="5364556" cy="394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F939DC9-889A-4985-CACF-F6BE2B06F835}"/>
              </a:ext>
            </a:extLst>
          </p:cNvPr>
          <p:cNvSpPr/>
          <p:nvPr/>
        </p:nvSpPr>
        <p:spPr>
          <a:xfrm>
            <a:off x="5830311" y="2440742"/>
            <a:ext cx="261769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i="1" dirty="0"/>
              <a:t>The purification station: (1) vial with the dissolved target, </a:t>
            </a:r>
          </a:p>
          <a:p>
            <a:pPr algn="just"/>
            <a:r>
              <a:rPr lang="en-US" i="1" dirty="0"/>
              <a:t>(2) vials for the solutions for the resin activation and other processing steps, </a:t>
            </a:r>
          </a:p>
          <a:p>
            <a:pPr algn="just"/>
            <a:r>
              <a:rPr lang="en-US" i="1" dirty="0"/>
              <a:t>(3) peristaltic pump,  </a:t>
            </a:r>
          </a:p>
          <a:p>
            <a:pPr algn="just"/>
            <a:r>
              <a:rPr lang="en-US" i="1" dirty="0"/>
              <a:t>(4) column with a resin,  </a:t>
            </a:r>
          </a:p>
          <a:p>
            <a:pPr marL="342900" indent="-342900" algn="just">
              <a:buAutoNum type="arabicParenBoth" startAt="5"/>
            </a:pPr>
            <a:r>
              <a:rPr lang="en-US" i="1" dirty="0"/>
              <a:t>waste vial, </a:t>
            </a:r>
          </a:p>
          <a:p>
            <a:pPr marL="342900" indent="-342900" algn="just">
              <a:buAutoNum type="arabicParenBoth" startAt="5"/>
            </a:pPr>
            <a:r>
              <a:rPr lang="en-US" i="1" dirty="0"/>
              <a:t>product vial.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E5AE06F-0AD3-86BB-3562-8312472DD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7810" y="1899953"/>
            <a:ext cx="3169843" cy="394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098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1"/>
          <p:cNvSpPr txBox="1"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 algn="ctr">
              <a:spcBef>
                <a:spcPts val="0"/>
              </a:spcBef>
              <a:buClr>
                <a:schemeClr val="accent1"/>
              </a:buClr>
              <a:buSzPts val="4000"/>
            </a:pPr>
            <a:r>
              <a:rPr lang="en-US" sz="4000" dirty="0">
                <a:solidFill>
                  <a:schemeClr val="accent1"/>
                </a:solidFill>
              </a:rPr>
              <a:t>Purification Chemistry</a:t>
            </a:r>
            <a:endParaRPr dirty="0"/>
          </a:p>
        </p:txBody>
      </p:sp>
      <p:sp>
        <p:nvSpPr>
          <p:cNvPr id="253" name="Google Shape;253;p11"/>
          <p:cNvSpPr txBox="1">
            <a:spLocks noGrp="1"/>
          </p:cNvSpPr>
          <p:nvPr>
            <p:ph type="body" idx="1"/>
          </p:nvPr>
        </p:nvSpPr>
        <p:spPr>
          <a:xfrm>
            <a:off x="786063" y="1600201"/>
            <a:ext cx="10635916" cy="45259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/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r>
              <a:rPr lang="en-US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Previous tests: AG 50W-X8</a:t>
            </a:r>
            <a:endParaRPr lang="hy-AM"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en-US"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r>
              <a:rPr lang="en-US" sz="180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Current tests: ZR</a:t>
            </a:r>
            <a:r>
              <a:rPr lang="hy-AM" sz="180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and</a:t>
            </a:r>
            <a:r>
              <a:rPr lang="hy-AM" sz="180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TK 200 resins</a:t>
            </a: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hy-AM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endParaRPr lang="en-US" sz="18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0" indent="0" algn="just">
              <a:spcBef>
                <a:spcPts val="0"/>
              </a:spcBef>
              <a:buClr>
                <a:srgbClr val="000000"/>
              </a:buClr>
              <a:buSzPts val="1800"/>
              <a:buNone/>
            </a:pPr>
            <a:r>
              <a:rPr lang="en-US" sz="180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May be future tests: TK 400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D06BB4-0069-47ED-ABEA-146ADF29E3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7773" y="2507624"/>
            <a:ext cx="3553614" cy="27111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8CA976D-7D9A-4C57-95A4-CB6DBBFCB4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739" y="2507624"/>
            <a:ext cx="5391261" cy="270530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30898-8907-4CE3-86E1-973D7A3332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6024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000" dirty="0"/>
              <a:t>Publications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1900" dirty="0">
                <a:solidFill>
                  <a:srgbClr val="222222"/>
                </a:solidFill>
                <a:latin typeface="+mj-lt"/>
              </a:rPr>
              <a:t>R. Dallakyan, A. Manukyan, A. </a:t>
            </a:r>
            <a:r>
              <a:rPr lang="en-US" sz="1900" dirty="0" err="1">
                <a:solidFill>
                  <a:srgbClr val="222222"/>
                </a:solidFill>
                <a:latin typeface="+mj-lt"/>
              </a:rPr>
              <a:t>Grigoryan</a:t>
            </a:r>
            <a:r>
              <a:rPr lang="en-US" sz="1900" dirty="0">
                <a:solidFill>
                  <a:srgbClr val="222222"/>
                </a:solidFill>
                <a:latin typeface="+mj-lt"/>
              </a:rPr>
              <a:t>, D. </a:t>
            </a:r>
            <a:r>
              <a:rPr lang="en-US" sz="1900" dirty="0" err="1">
                <a:solidFill>
                  <a:srgbClr val="222222"/>
                </a:solidFill>
                <a:latin typeface="+mj-lt"/>
              </a:rPr>
              <a:t>Arshakyan</a:t>
            </a:r>
            <a:r>
              <a:rPr lang="en-US" sz="1900" dirty="0">
                <a:solidFill>
                  <a:srgbClr val="222222"/>
                </a:solidFill>
                <a:latin typeface="+mj-lt"/>
              </a:rPr>
              <a:t>, K. Hovhannisyan, N. </a:t>
            </a:r>
            <a:r>
              <a:rPr lang="en-US" sz="1900" dirty="0" err="1">
                <a:solidFill>
                  <a:srgbClr val="222222"/>
                </a:solidFill>
                <a:latin typeface="+mj-lt"/>
              </a:rPr>
              <a:t>Dobrovolski</a:t>
            </a:r>
            <a:r>
              <a:rPr lang="en-US" sz="1900" dirty="0">
                <a:solidFill>
                  <a:srgbClr val="222222"/>
                </a:solidFill>
                <a:latin typeface="+mj-lt"/>
              </a:rPr>
              <a:t>, F. Alves. "KATIL" dissolution station for medical radiometals production using solid targets. Radiation Physics and Chemistry, Volume 245, 2026  </a:t>
            </a:r>
            <a:r>
              <a:rPr lang="en-US" sz="1900" b="1" dirty="0">
                <a:solidFill>
                  <a:schemeClr val="accent1"/>
                </a:solidFill>
                <a:latin typeface="+mj-lt"/>
              </a:rPr>
              <a:t>Q2</a:t>
            </a:r>
          </a:p>
          <a:p>
            <a:pPr marL="0" indent="0">
              <a:buNone/>
            </a:pPr>
            <a:r>
              <a:rPr lang="en-US" sz="1900" b="0" i="0" dirty="0">
                <a:solidFill>
                  <a:srgbClr val="222222"/>
                </a:solidFill>
                <a:effectLst/>
                <a:latin typeface="+mj-lt"/>
              </a:rPr>
              <a:t>Dallakyan, R., </a:t>
            </a:r>
            <a:r>
              <a:rPr lang="en-US" sz="1900" b="0" i="0" dirty="0" err="1">
                <a:solidFill>
                  <a:srgbClr val="222222"/>
                </a:solidFill>
                <a:effectLst/>
                <a:latin typeface="+mj-lt"/>
              </a:rPr>
              <a:t>Dobrovolski</a:t>
            </a:r>
            <a:r>
              <a:rPr lang="en-US" sz="1900" b="0" i="0" dirty="0">
                <a:solidFill>
                  <a:srgbClr val="222222"/>
                </a:solidFill>
                <a:effectLst/>
                <a:latin typeface="+mj-lt"/>
              </a:rPr>
              <a:t>, N., </a:t>
            </a:r>
            <a:r>
              <a:rPr lang="en-US" sz="1900" b="0" i="0" dirty="0" err="1">
                <a:solidFill>
                  <a:srgbClr val="222222"/>
                </a:solidFill>
                <a:effectLst/>
                <a:latin typeface="+mj-lt"/>
              </a:rPr>
              <a:t>Grigoryan</a:t>
            </a:r>
            <a:r>
              <a:rPr lang="en-US" sz="1900" b="0" i="0" dirty="0">
                <a:solidFill>
                  <a:srgbClr val="222222"/>
                </a:solidFill>
                <a:effectLst/>
                <a:latin typeface="+mj-lt"/>
              </a:rPr>
              <a:t>, A. </a:t>
            </a:r>
            <a:r>
              <a:rPr lang="en-US" sz="1900" b="0" i="1" dirty="0">
                <a:solidFill>
                  <a:srgbClr val="222222"/>
                </a:solidFill>
                <a:effectLst/>
                <a:latin typeface="+mj-lt"/>
              </a:rPr>
              <a:t>et al.</a:t>
            </a:r>
            <a:r>
              <a:rPr lang="en-US" sz="1900" b="0" i="0" dirty="0">
                <a:solidFill>
                  <a:srgbClr val="222222"/>
                </a:solidFill>
                <a:effectLst/>
                <a:latin typeface="+mj-lt"/>
              </a:rPr>
              <a:t> Analysis of Thermal Characteristics of Locally Inclined Targets under Irradiation by Proton Beams with a Gaussian Current Distribution. </a:t>
            </a:r>
            <a:r>
              <a:rPr lang="en-US" sz="1900" b="0" i="1" dirty="0">
                <a:solidFill>
                  <a:srgbClr val="222222"/>
                </a:solidFill>
                <a:effectLst/>
                <a:latin typeface="+mj-lt"/>
              </a:rPr>
              <a:t>J. Contemp. Phys.</a:t>
            </a:r>
            <a:r>
              <a:rPr lang="en-US" sz="1900" b="0" i="0" dirty="0">
                <a:solidFill>
                  <a:srgbClr val="222222"/>
                </a:solidFill>
                <a:effectLst/>
                <a:latin typeface="+mj-lt"/>
              </a:rPr>
              <a:t> </a:t>
            </a:r>
            <a:r>
              <a:rPr lang="en-US" sz="1900" b="1" i="0" dirty="0">
                <a:solidFill>
                  <a:srgbClr val="222222"/>
                </a:solidFill>
                <a:effectLst/>
                <a:latin typeface="+mj-lt"/>
              </a:rPr>
              <a:t>60</a:t>
            </a:r>
            <a:r>
              <a:rPr lang="en-US" sz="1900" b="0" i="0" dirty="0">
                <a:solidFill>
                  <a:srgbClr val="222222"/>
                </a:solidFill>
                <a:effectLst/>
                <a:latin typeface="+mj-lt"/>
              </a:rPr>
              <a:t>, 1–7 (2025).</a:t>
            </a:r>
          </a:p>
          <a:p>
            <a:pPr marL="0" indent="0">
              <a:buNone/>
            </a:pPr>
            <a:r>
              <a:rPr lang="en-US" sz="1900" dirty="0">
                <a:solidFill>
                  <a:srgbClr val="222222"/>
                </a:solidFill>
                <a:latin typeface="+mj-lt"/>
              </a:rPr>
              <a:t>A. A. </a:t>
            </a:r>
            <a:r>
              <a:rPr lang="en-US" sz="1900" dirty="0" err="1">
                <a:solidFill>
                  <a:srgbClr val="222222"/>
                </a:solidFill>
                <a:latin typeface="+mj-lt"/>
              </a:rPr>
              <a:t>Grigoryan</a:t>
            </a:r>
            <a:r>
              <a:rPr lang="en-US" sz="1900" dirty="0">
                <a:solidFill>
                  <a:srgbClr val="222222"/>
                </a:solidFill>
                <a:latin typeface="+mj-lt"/>
              </a:rPr>
              <a:t> - Theoretical Estimation of the Activity of the Medical Isotope Gallium-68 Produced by the Reaction 68Zn(p, n)68Ga</a:t>
            </a:r>
            <a:r>
              <a:rPr lang="hy-AM" sz="1900" dirty="0">
                <a:solidFill>
                  <a:srgbClr val="222222"/>
                </a:solidFill>
                <a:latin typeface="+mj-lt"/>
              </a:rPr>
              <a:t>․ </a:t>
            </a:r>
            <a:r>
              <a:rPr lang="en-US" sz="1900" dirty="0">
                <a:solidFill>
                  <a:srgbClr val="222222"/>
                </a:solidFill>
                <a:latin typeface="+mj-lt"/>
              </a:rPr>
              <a:t>Journal of Contemporary Physics (Armenian Academy of Sciences), 2026, 60 (4), 381-385</a:t>
            </a:r>
            <a:r>
              <a:rPr lang="hy-AM" sz="1900" dirty="0">
                <a:solidFill>
                  <a:srgbClr val="222222"/>
                </a:solidFill>
                <a:latin typeface="+mj-lt"/>
              </a:rPr>
              <a:t>․</a:t>
            </a:r>
            <a:endParaRPr lang="en-US" sz="1900" dirty="0">
              <a:solidFill>
                <a:srgbClr val="22222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93177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9D468-EB8C-45B6-80AC-82F8D2D60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/>
                </a:solidFill>
              </a:rPr>
              <a:t>Renovations</a:t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5E9148-3D47-43B0-AE5F-FC074AAE9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430 m2 roof change</a:t>
            </a:r>
          </a:p>
          <a:p>
            <a:r>
              <a:rPr lang="en-US" dirty="0"/>
              <a:t>Corridor, offices and lavatory renovation</a:t>
            </a:r>
          </a:p>
          <a:p>
            <a:r>
              <a:rPr lang="en-US" dirty="0"/>
              <a:t>Ventilation system in Chemistry lab</a:t>
            </a:r>
          </a:p>
          <a:p>
            <a:r>
              <a:rPr lang="en-US" dirty="0"/>
              <a:t>Windows change</a:t>
            </a:r>
          </a:p>
          <a:p>
            <a:r>
              <a:rPr lang="en-US" dirty="0"/>
              <a:t>Building entrance door</a:t>
            </a:r>
          </a:p>
        </p:txBody>
      </p:sp>
    </p:spTree>
    <p:extLst>
      <p:ext uri="{BB962C8B-B14F-4D97-AF65-F5344CB8AC3E}">
        <p14:creationId xmlns:p14="http://schemas.microsoft.com/office/powerpoint/2010/main" val="10299343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634144-A4EE-415B-A79D-771E62E3D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36463"/>
            <a:ext cx="10515600" cy="496878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A09CB-88AF-4A98-999E-82ED5CDCE2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77072"/>
            <a:ext cx="10515600" cy="1508289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en-US" sz="44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hy-AM" sz="13500" b="1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ՇՆՈՐՀԱԿԱԼՈՒԹՅՈՒՆ</a:t>
            </a:r>
            <a:endParaRPr lang="en-US" sz="13500" b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en-US" sz="4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en-US" sz="4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9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717</Words>
  <Application>Microsoft Office PowerPoint</Application>
  <PresentationFormat>Widescreen</PresentationFormat>
  <Paragraphs>94</Paragraphs>
  <Slides>15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«Գիտական ստորաբաժանումների ամրապնդման ծրագիր - 2024» մրցույթ   [68Ga]GaCl3-ի վերջնական արտադրական տեխնոլոգիայի մշակում  ԱԱԳԼ, Իզոտոպների հետազոտման և արտադրության բաժին</vt:lpstr>
      <vt:lpstr>Medical radioisotopes and radiopharmaceuticals</vt:lpstr>
      <vt:lpstr>IMPORTANCE OF Ga-68</vt:lpstr>
      <vt:lpstr>Ga-68 importance as a theranostic pair</vt:lpstr>
      <vt:lpstr>[68Ga]GaCl3 production chain</vt:lpstr>
      <vt:lpstr>Targets for Ga-68 production: Liquid or Solid?</vt:lpstr>
      <vt:lpstr>  </vt:lpstr>
      <vt:lpstr>LIT target technology</vt:lpstr>
      <vt:lpstr>Solid target dissolution Station “KATIL” developed at AANL</vt:lpstr>
      <vt:lpstr>Hot Cells in the Hot Lab at RPC center</vt:lpstr>
      <vt:lpstr>Purification station “JINJ” developed in AANL</vt:lpstr>
      <vt:lpstr>Purification Chemistry</vt:lpstr>
      <vt:lpstr>PowerPoint Presentation</vt:lpstr>
      <vt:lpstr>Renovations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«Գիտական ստորաբաժանումների ամրապնդման ծրագիր - 2024» մրցույթ    [68Ga]GaCl3-ի վերջնական արտադրական տեխնոլոգիայի մշակում</dc:title>
  <dc:creator>Ruben Dallakyan</dc:creator>
  <cp:lastModifiedBy>Ruben Dallakyan</cp:lastModifiedBy>
  <cp:revision>35</cp:revision>
  <dcterms:created xsi:type="dcterms:W3CDTF">2026-05-14T20:10:36Z</dcterms:created>
  <dcterms:modified xsi:type="dcterms:W3CDTF">2026-05-16T05:15:11Z</dcterms:modified>
</cp:coreProperties>
</file>